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1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9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1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9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0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1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4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  <p:sldMasterId id="2147483667" r:id="rId3"/>
    <p:sldMasterId id="2147483671" r:id="rId4"/>
    <p:sldMasterId id="2147483676" r:id="rId5"/>
    <p:sldMasterId id="2147483679" r:id="rId6"/>
    <p:sldMasterId id="2147483682" r:id="rId7"/>
    <p:sldMasterId id="2147483686" r:id="rId8"/>
    <p:sldMasterId id="2147483689" r:id="rId9"/>
    <p:sldMasterId id="2147483694" r:id="rId10"/>
    <p:sldMasterId id="2147483698" r:id="rId11"/>
    <p:sldMasterId id="2147483702" r:id="rId12"/>
    <p:sldMasterId id="2147483705" r:id="rId13"/>
    <p:sldMasterId id="2147483708" r:id="rId14"/>
    <p:sldMasterId id="2147483711" r:id="rId15"/>
    <p:sldMasterId id="2147483715" r:id="rId16"/>
    <p:sldMasterId id="2147483719" r:id="rId17"/>
    <p:sldMasterId id="2147483722" r:id="rId18"/>
    <p:sldMasterId id="2147483725" r:id="rId19"/>
    <p:sldMasterId id="2147483728" r:id="rId20"/>
    <p:sldMasterId id="2147483731" r:id="rId21"/>
    <p:sldMasterId id="2147483736" r:id="rId22"/>
    <p:sldMasterId id="2147483739" r:id="rId23"/>
    <p:sldMasterId id="2147483742" r:id="rId24"/>
    <p:sldMasterId id="2147483745" r:id="rId25"/>
    <p:sldMasterId id="2147483748" r:id="rId26"/>
    <p:sldMasterId id="2147483753" r:id="rId27"/>
    <p:sldMasterId id="2147483756" r:id="rId28"/>
    <p:sldMasterId id="2147483759" r:id="rId29"/>
    <p:sldMasterId id="2147483762" r:id="rId30"/>
    <p:sldMasterId id="2147483765" r:id="rId31"/>
    <p:sldMasterId id="2147483768" r:id="rId32"/>
    <p:sldMasterId id="2147483771" r:id="rId33"/>
    <p:sldMasterId id="2147483776" r:id="rId34"/>
    <p:sldMasterId id="2147483779" r:id="rId35"/>
    <p:sldMasterId id="2147483783" r:id="rId36"/>
    <p:sldMasterId id="2147483786" r:id="rId37"/>
    <p:sldMasterId id="2147483789" r:id="rId38"/>
    <p:sldMasterId id="2147483792" r:id="rId39"/>
    <p:sldMasterId id="2147483795" r:id="rId40"/>
    <p:sldMasterId id="2147483800" r:id="rId41"/>
    <p:sldMasterId id="2147483804" r:id="rId42"/>
    <p:sldMasterId id="2147483807" r:id="rId43"/>
    <p:sldMasterId id="2147483810" r:id="rId44"/>
    <p:sldMasterId id="2147483813" r:id="rId45"/>
    <p:sldMasterId id="2147483816" r:id="rId46"/>
    <p:sldMasterId id="2147483819" r:id="rId47"/>
    <p:sldMasterId id="2147483823" r:id="rId48"/>
  </p:sldMasterIdLst>
  <p:notesMasterIdLst>
    <p:notesMasterId r:id="rId59"/>
  </p:notesMasterIdLst>
  <p:handoutMasterIdLst>
    <p:handoutMasterId r:id="rId60"/>
  </p:handoutMasterIdLst>
  <p:sldIdLst>
    <p:sldId id="4215" r:id="rId49"/>
    <p:sldId id="4225" r:id="rId50"/>
    <p:sldId id="4227" r:id="rId51"/>
    <p:sldId id="4228" r:id="rId52"/>
    <p:sldId id="4229" r:id="rId53"/>
    <p:sldId id="4226" r:id="rId54"/>
    <p:sldId id="4230" r:id="rId55"/>
    <p:sldId id="4232" r:id="rId56"/>
    <p:sldId id="4231" r:id="rId57"/>
    <p:sldId id="4233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00"/>
    <a:srgbClr val="009E00"/>
    <a:srgbClr val="00F200"/>
    <a:srgbClr val="33D9E1"/>
    <a:srgbClr val="05F200"/>
    <a:srgbClr val="101010"/>
    <a:srgbClr val="000000"/>
    <a:srgbClr val="FFFF00"/>
    <a:srgbClr val="0000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4" autoAdjust="0"/>
    <p:restoredTop sz="88342" autoAdjust="0"/>
  </p:normalViewPr>
  <p:slideViewPr>
    <p:cSldViewPr snapToGrid="0">
      <p:cViewPr varScale="1">
        <p:scale>
          <a:sx n="98" d="100"/>
          <a:sy n="98" d="100"/>
        </p:scale>
        <p:origin x="2118" y="90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12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4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0676-83FD-49C1-9E00-B6B7C7843666}" type="datetimeFigureOut">
              <a:rPr lang="zh-TW" altLang="en-US" smtClean="0"/>
              <a:t>2019/6/27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67FA2-2DD4-4BFC-96EF-F806A886F1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227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857D1-F52C-45E0-AB7F-B53B3343D8B0}" type="datetimeFigureOut">
              <a:rPr lang="zh-TW" altLang="en-US" smtClean="0"/>
              <a:t>2019/6/27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5E526-C75D-4EA1-8344-7733617FBE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45E526-C75D-4EA1-8344-7733617FBE2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88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5E526-C75D-4EA1-8344-7733617FBE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02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就算安裝</a:t>
            </a:r>
            <a:r>
              <a:rPr lang="en-US" altLang="zh-TW" dirty="0" err="1" smtClean="0"/>
              <a:t>os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usb</a:t>
            </a:r>
            <a:r>
              <a:rPr lang="zh-TW" altLang="en-US" dirty="0" smtClean="0"/>
              <a:t>無法驅動</a:t>
            </a:r>
            <a:endParaRPr lang="en-US" altLang="zh-TW" dirty="0" smtClean="0"/>
          </a:p>
          <a:p>
            <a:r>
              <a:rPr lang="zh-TW" altLang="en-US" dirty="0" smtClean="0"/>
              <a:t>修改硬體底層文件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5E526-C75D-4EA1-8344-7733617FBE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0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目的 有比較多孔去開發     </a:t>
            </a:r>
            <a:r>
              <a:rPr lang="en-US" altLang="zh-TW" dirty="0" smtClean="0"/>
              <a:t>//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phys</a:t>
            </a:r>
            <a:r>
              <a:rPr lang="en-US" altLang="zh-TW" baseline="0" dirty="0" smtClean="0"/>
              <a:t> port</a:t>
            </a:r>
            <a:r>
              <a:rPr lang="zh-TW" altLang="en-US" baseline="0" dirty="0" smtClean="0"/>
              <a:t>的配置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德國業者開發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Jetson TX2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在這片小巧的載板上納入多項功能，可靈活進行部署。 下載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</a:t>
            </a:r>
          </a:p>
          <a:p>
            <a:r>
              <a:rPr lang="zh-TW" altLang="en-US" dirty="0" smtClean="0"/>
              <a:t>新版 硬體底層文件 ，數值表達方式都改為</a:t>
            </a:r>
            <a:r>
              <a:rPr lang="en-US" altLang="zh-TW" dirty="0" smtClean="0"/>
              <a:t>hex </a:t>
            </a:r>
            <a:r>
              <a:rPr lang="zh-TW" altLang="en-US" dirty="0" smtClean="0"/>
              <a:t>，需查表 </a:t>
            </a:r>
            <a:endParaRPr lang="en-US" altLang="zh-TW" dirty="0" smtClean="0"/>
          </a:p>
          <a:p>
            <a:r>
              <a:rPr lang="zh-TW" altLang="en-US" dirty="0" smtClean="0"/>
              <a:t>官方提供文件說明 並無頭緒  </a:t>
            </a:r>
            <a:endParaRPr lang="en-US" altLang="zh-TW" dirty="0" smtClean="0"/>
          </a:p>
          <a:p>
            <a:r>
              <a:rPr lang="zh-TW" altLang="en-US" dirty="0" smtClean="0"/>
              <a:t>所以下載</a:t>
            </a:r>
            <a:r>
              <a:rPr lang="en-US" altLang="zh-TW" dirty="0" err="1" smtClean="0"/>
              <a:t>auvidea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提供</a:t>
            </a:r>
            <a:r>
              <a:rPr lang="en-US" altLang="zh-TW" baseline="0" dirty="0" err="1" smtClean="0"/>
              <a:t>config</a:t>
            </a:r>
            <a:r>
              <a:rPr lang="en-US" altLang="zh-TW" baseline="0" dirty="0" smtClean="0"/>
              <a:t> #6 </a:t>
            </a:r>
            <a:r>
              <a:rPr lang="zh-TW" altLang="en-US" baseline="0" dirty="0" smtClean="0"/>
              <a:t>模式 </a:t>
            </a:r>
            <a:endParaRPr lang="en-US" altLang="zh-TW" baseline="0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5E526-C75D-4EA1-8344-7733617FBE2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04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5E526-C75D-4EA1-8344-7733617FBE2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6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就算安裝</a:t>
            </a:r>
            <a:r>
              <a:rPr lang="en-US" altLang="zh-TW" dirty="0" err="1" smtClean="0"/>
              <a:t>os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usb</a:t>
            </a:r>
            <a:r>
              <a:rPr lang="zh-TW" altLang="en-US" dirty="0" smtClean="0"/>
              <a:t>無法驅動</a:t>
            </a:r>
            <a:endParaRPr lang="en-US" altLang="zh-TW" dirty="0" smtClean="0"/>
          </a:p>
          <a:p>
            <a:r>
              <a:rPr lang="zh-TW" altLang="en-US" dirty="0" smtClean="0"/>
              <a:t>修改硬體底層文件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5E526-C75D-4EA1-8344-7733617FBE2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28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2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3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30.jpe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5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30.jpe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7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3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8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6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7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9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30.jpe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35.jpe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7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20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41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9926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05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890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058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7686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406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514624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274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489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794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26" name="圖片 2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  <p:sp>
        <p:nvSpPr>
          <p:cNvPr id="27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023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763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1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/>
              <a:ea typeface="Microsoft Jheng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49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0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68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1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565468" y="6377205"/>
            <a:ext cx="6265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12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52098" y="838224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09693" y="5899450"/>
            <a:ext cx="459339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52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4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443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840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2080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623888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492125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11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6180138"/>
            <a:ext cx="523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611505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0"/>
          <p:cNvSpPr txBox="1">
            <a:spLocks noChangeArrowheads="1"/>
          </p:cNvSpPr>
          <p:nvPr userDrawn="1"/>
        </p:nvSpPr>
        <p:spPr bwMode="auto">
          <a:xfrm>
            <a:off x="6192838" y="6475413"/>
            <a:ext cx="1108075" cy="307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6288" y="6127750"/>
            <a:ext cx="677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463" y="6127750"/>
            <a:ext cx="73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00" y="6040438"/>
            <a:ext cx="6413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2700" y="6124575"/>
            <a:ext cx="86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2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9888" y="6280150"/>
            <a:ext cx="939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2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8163" y="6116638"/>
            <a:ext cx="781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1365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BD663-CAC4-4F57-88B0-4C4786E6C2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239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52413" y="838200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4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5"/>
          </p:nvPr>
        </p:nvSpPr>
        <p:spPr>
          <a:xfrm>
            <a:off x="11709400" y="5899150"/>
            <a:ext cx="460375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A63B3B27-5E7F-41A3-8ECB-4534A571BA2E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81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464925" y="6386513"/>
            <a:ext cx="587375" cy="269875"/>
          </a:xfrm>
        </p:spPr>
        <p:txBody>
          <a:bodyPr/>
          <a:lstStyle>
            <a:lvl1pPr algn="ctr">
              <a:defRPr sz="1200" i="0">
                <a:solidFill>
                  <a:prstClr val="white">
                    <a:lumMod val="7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86E3B1D2-8347-46E9-9C48-F9EF720E41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7791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52098" y="838224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09694" y="5779363"/>
            <a:ext cx="459338" cy="485212"/>
          </a:xfrm>
        </p:spPr>
        <p:txBody>
          <a:bodyPr/>
          <a:lstStyle>
            <a:lvl1pPr>
              <a:defRPr sz="2000" baseline="0"/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034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56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599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52098" y="838224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09694" y="5779363"/>
            <a:ext cx="459338" cy="485212"/>
          </a:xfrm>
        </p:spPr>
        <p:txBody>
          <a:bodyPr/>
          <a:lstStyle>
            <a:lvl1pPr>
              <a:defRPr sz="2000" baseline="0"/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419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52098" y="838224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234235" y="6322533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567110" y="6357518"/>
            <a:ext cx="459339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8317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134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3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565468" y="6377205"/>
            <a:ext cx="6265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4719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6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8682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0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565468" y="6377205"/>
            <a:ext cx="6265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565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1018575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09" y="132127"/>
            <a:ext cx="8928992" cy="850107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36664"/>
            <a:ext cx="10972800" cy="5072656"/>
          </a:xfrm>
        </p:spPr>
        <p:txBody>
          <a:bodyPr/>
          <a:lstStyle>
            <a:lvl1pPr>
              <a:defRPr sz="2133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sz="18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16530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15AA6-F8D4-48D6-9354-4341DAA3989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00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1628801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87488" y="2468488"/>
            <a:ext cx="9355765" cy="1176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5333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1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7432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71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1018575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09" y="132127"/>
            <a:ext cx="8928992" cy="850107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36664"/>
            <a:ext cx="10972800" cy="5072656"/>
          </a:xfrm>
        </p:spPr>
        <p:txBody>
          <a:bodyPr/>
          <a:lstStyle>
            <a:lvl1pPr>
              <a:defRPr sz="2133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sz="18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16530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15AA6-F8D4-48D6-9354-4341DAA3989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78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1628801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87488" y="2468488"/>
            <a:ext cx="9355765" cy="1176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5333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017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26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7180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32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7648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5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5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16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680" indent="-360680" defTabSz="-635">
              <a:buFont typeface="+mj-lt"/>
              <a:buAutoNum type="arabicPeriod"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9205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8492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9658920" y="6359093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206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300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623888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492125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11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6180138"/>
            <a:ext cx="523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611505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0"/>
          <p:cNvSpPr txBox="1">
            <a:spLocks noChangeArrowheads="1"/>
          </p:cNvSpPr>
          <p:nvPr userDrawn="1"/>
        </p:nvSpPr>
        <p:spPr bwMode="auto">
          <a:xfrm>
            <a:off x="6192838" y="6475413"/>
            <a:ext cx="1108075" cy="307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6288" y="6127750"/>
            <a:ext cx="677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463" y="6127750"/>
            <a:ext cx="73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00" y="6040438"/>
            <a:ext cx="6413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2700" y="6124575"/>
            <a:ext cx="86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2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9888" y="6280150"/>
            <a:ext cx="939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2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8163" y="6116638"/>
            <a:ext cx="781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0959004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4CCD2-0912-4D28-90BA-5BBB5DF9B7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09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52413" y="838200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4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5"/>
          </p:nvPr>
        </p:nvSpPr>
        <p:spPr>
          <a:xfrm>
            <a:off x="11709400" y="5899150"/>
            <a:ext cx="460375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E20A6C04-FB79-4EC2-93D2-4F4C95EC2459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1330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464925" y="6386513"/>
            <a:ext cx="587375" cy="269875"/>
          </a:xfrm>
        </p:spPr>
        <p:txBody>
          <a:bodyPr/>
          <a:lstStyle>
            <a:lvl1pPr algn="ctr">
              <a:defRPr sz="1200" i="0">
                <a:solidFill>
                  <a:prstClr val="white">
                    <a:lumMod val="7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30372532-B01A-4BC5-87C8-0EC8A7259E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61164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11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6478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744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5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5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3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1018575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09" y="132127"/>
            <a:ext cx="8928992" cy="850107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36664"/>
            <a:ext cx="10972800" cy="5072656"/>
          </a:xfrm>
        </p:spPr>
        <p:txBody>
          <a:bodyPr/>
          <a:lstStyle>
            <a:lvl1pPr>
              <a:defRPr sz="2133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sz="18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sz="1467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16530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15AA6-F8D4-48D6-9354-4341DAA3989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70376" y="6373159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4029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680" indent="-360680" defTabSz="-635">
              <a:buFont typeface="+mj-lt"/>
              <a:buAutoNum type="arabicPeriod"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9205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18886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1018575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09" y="132127"/>
            <a:ext cx="8928992" cy="850107"/>
          </a:xfrm>
        </p:spPr>
        <p:txBody>
          <a:bodyPr/>
          <a:lstStyle>
            <a:lvl1pPr algn="ctr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36664"/>
            <a:ext cx="10972800" cy="5072656"/>
          </a:xfrm>
        </p:spPr>
        <p:txBody>
          <a:bodyPr/>
          <a:lstStyle>
            <a:lvl1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67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67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67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16530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15AA6-F8D4-48D6-9354-4341DAA3989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526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724992" y="64785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1628801"/>
            <a:ext cx="9038167" cy="850900"/>
          </a:xfrm>
        </p:spPr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87488" y="2468488"/>
            <a:ext cx="9355765" cy="1176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5333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508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623888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492125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11" name="圖片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700" y="6180138"/>
            <a:ext cx="523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611505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0"/>
          <p:cNvSpPr txBox="1">
            <a:spLocks noChangeArrowheads="1"/>
          </p:cNvSpPr>
          <p:nvPr userDrawn="1"/>
        </p:nvSpPr>
        <p:spPr bwMode="auto">
          <a:xfrm>
            <a:off x="6192838" y="6475413"/>
            <a:ext cx="1108075" cy="307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6288" y="6127750"/>
            <a:ext cx="677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463" y="6127750"/>
            <a:ext cx="73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00" y="6040438"/>
            <a:ext cx="6413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2700" y="6124575"/>
            <a:ext cx="86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9888" y="6280150"/>
            <a:ext cx="939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22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8163" y="6116638"/>
            <a:ext cx="781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5549187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D0751-A006-4AA7-9B2E-B0E30F19B7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382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52413" y="838200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4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5"/>
          </p:nvPr>
        </p:nvSpPr>
        <p:spPr>
          <a:xfrm>
            <a:off x="11709400" y="5899150"/>
            <a:ext cx="460375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A4AE5CD-BC58-4212-BA35-9EBF27FB7D59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311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464925" y="6386513"/>
            <a:ext cx="587375" cy="269875"/>
          </a:xfrm>
        </p:spPr>
        <p:txBody>
          <a:bodyPr/>
          <a:lstStyle>
            <a:lvl1pPr algn="ctr">
              <a:defRPr sz="1200" i="0">
                <a:solidFill>
                  <a:prstClr val="white">
                    <a:lumMod val="7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A00A47CE-49B5-479E-ABCC-898CFF7512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963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472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0941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2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1628801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87488" y="2468488"/>
            <a:ext cx="9355765" cy="1176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5333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63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62028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3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20163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93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9918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65113" y="1019175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09" y="132127"/>
            <a:ext cx="8928992" cy="850107"/>
          </a:xfrm>
        </p:spPr>
        <p:txBody>
          <a:bodyPr/>
          <a:lstStyle>
            <a:lvl1pPr algn="ctr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36664"/>
            <a:ext cx="10972800" cy="5072656"/>
          </a:xfrm>
        </p:spPr>
        <p:txBody>
          <a:bodyPr/>
          <a:lstStyle>
            <a:lvl1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67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67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67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9347200" y="61658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3744F-674C-493B-8489-D8489C59C084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dirty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8345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725488" y="64785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1628801"/>
            <a:ext cx="9038167" cy="850900"/>
          </a:xfrm>
        </p:spPr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87488" y="2468488"/>
            <a:ext cx="9355765" cy="1176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5333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8894420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85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49968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623888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492125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11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6180138"/>
            <a:ext cx="523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6115050"/>
            <a:ext cx="7826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0"/>
          <p:cNvSpPr txBox="1">
            <a:spLocks noChangeArrowheads="1"/>
          </p:cNvSpPr>
          <p:nvPr userDrawn="1"/>
        </p:nvSpPr>
        <p:spPr bwMode="auto">
          <a:xfrm>
            <a:off x="6192838" y="6475413"/>
            <a:ext cx="1108075" cy="3079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6127750"/>
            <a:ext cx="677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6127750"/>
            <a:ext cx="739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6040438"/>
            <a:ext cx="6413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6124575"/>
            <a:ext cx="86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圖片 2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88" y="6280150"/>
            <a:ext cx="939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2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6116638"/>
            <a:ext cx="781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98674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146412"/>
            <a:ext cx="5181600" cy="5063888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64886" y="6386292"/>
            <a:ext cx="587414" cy="269888"/>
          </a:xfrm>
          <a:prstGeom prst="rect">
            <a:avLst/>
          </a:prstGeom>
        </p:spPr>
        <p:txBody>
          <a:bodyPr/>
          <a:lstStyle>
            <a:lvl1pPr algn="ctr">
              <a:defRPr sz="1200" i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8F99B99-75B2-4FDE-9E44-C2764656A441}" type="slidenum">
              <a:rPr lang="en-US" altLang="zh-TW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9703863" y="6359093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121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2197C-3D86-46A3-8734-3D1299BBB8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5014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52413" y="838200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4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5"/>
          </p:nvPr>
        </p:nvSpPr>
        <p:spPr>
          <a:xfrm>
            <a:off x="11709400" y="5899150"/>
            <a:ext cx="460375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AA699DB2-4DCD-4F0D-B0A5-3305498FD350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308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464925" y="6386513"/>
            <a:ext cx="587375" cy="269875"/>
          </a:xfrm>
        </p:spPr>
        <p:txBody>
          <a:bodyPr/>
          <a:lstStyle>
            <a:lvl1pPr algn="ctr">
              <a:defRPr sz="1200" i="0">
                <a:solidFill>
                  <a:prstClr val="white">
                    <a:lumMod val="7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E053CC45-EC73-48A4-9527-D4D57F0B40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7015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90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311121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11113" y="6456363"/>
            <a:ext cx="12190413" cy="414337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252413" y="838200"/>
            <a:ext cx="11687175" cy="60325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6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9471025" y="6446838"/>
            <a:ext cx="27336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文字方塊 9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14"/>
          </p:nvPr>
        </p:nvSpPr>
        <p:spPr>
          <a:xfrm>
            <a:off x="8331200" y="649287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dirty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5"/>
          </p:nvPr>
        </p:nvSpPr>
        <p:spPr>
          <a:xfrm>
            <a:off x="11709400" y="5780088"/>
            <a:ext cx="460375" cy="484187"/>
          </a:xfrm>
        </p:spPr>
        <p:txBody>
          <a:bodyPr/>
          <a:lstStyle>
            <a:lvl1pPr>
              <a:defRPr sz="2000" baseline="0" smtClean="0"/>
            </a:lvl1pPr>
          </a:lstStyle>
          <a:p>
            <a:pPr>
              <a:defRPr/>
            </a:pPr>
            <a:fld id="{C609C373-F34B-446D-8379-DF6CD99E1778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8957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 userDrawn="1"/>
        </p:nvSpPr>
        <p:spPr bwMode="auto">
          <a:xfrm>
            <a:off x="-4763" y="-12700"/>
            <a:ext cx="12196763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 flipV="1">
            <a:off x="623888" y="3621088"/>
            <a:ext cx="11207750" cy="55562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6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025" y="5964238"/>
            <a:ext cx="690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361" y="1617588"/>
            <a:ext cx="9038167" cy="850900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778710"/>
            <a:ext cx="9355765" cy="8663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4500483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5475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5122863" y="6373813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+mn-lt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 userDrawn="1"/>
        </p:nvSpPr>
        <p:spPr bwMode="auto">
          <a:xfrm>
            <a:off x="10042525" y="6359525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9425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16000"/>
            <a:ext cx="5540375" cy="5184775"/>
          </a:xfrm>
          <a:prstGeom prst="rect">
            <a:avLst/>
          </a:prstGeom>
        </p:spPr>
        <p:txBody>
          <a:bodyPr/>
          <a:lstStyle>
            <a:lvl1pPr marL="360000"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464925" y="6386513"/>
            <a:ext cx="587375" cy="269875"/>
          </a:xfrm>
        </p:spPr>
        <p:txBody>
          <a:bodyPr/>
          <a:lstStyle>
            <a:lvl1pPr algn="ctr">
              <a:defRPr sz="1200" i="0" smtClean="0">
                <a:solidFill>
                  <a:prstClr val="white">
                    <a:lumMod val="7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1893EE03-9C1A-496D-9FFE-3221FBFBF0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97694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81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19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>
            <a:spLocks noChangeArrowheads="1"/>
          </p:cNvSpPr>
          <p:nvPr userDrawn="1"/>
        </p:nvSpPr>
        <p:spPr bwMode="auto">
          <a:xfrm>
            <a:off x="-11277" y="6456541"/>
            <a:ext cx="12190168" cy="413375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52098" y="838224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文字方塊 10"/>
          <p:cNvSpPr txBox="1">
            <a:spLocks noChangeArrowheads="1"/>
          </p:cNvSpPr>
          <p:nvPr userDrawn="1"/>
        </p:nvSpPr>
        <p:spPr bwMode="auto">
          <a:xfrm>
            <a:off x="9470376" y="6447089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928992" cy="612775"/>
          </a:xfrm>
        </p:spPr>
        <p:txBody>
          <a:bodyPr/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8331200" y="6492876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09" y="6254348"/>
            <a:ext cx="1219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303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Times New Roman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10042246" y="6359712"/>
            <a:ext cx="205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87656" y="1015999"/>
            <a:ext cx="11222038" cy="51043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09693" y="5899450"/>
            <a:ext cx="459339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65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lang="zh-TW" altLang="en-US" sz="2667" b="1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400" b="1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K120982</a:t>
            </a:r>
            <a:endParaRPr kumimoji="1" lang="zh-TW" altLang="en-US" sz="1400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81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 dirty="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 dirty="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95103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2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6833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34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23850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623392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3006" y="4524239"/>
            <a:ext cx="6308521" cy="61305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549384" y="2541864"/>
            <a:ext cx="9355765" cy="9559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rgbClr val="0000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395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7989" y="873126"/>
            <a:ext cx="11412536" cy="5290544"/>
          </a:xfrm>
        </p:spPr>
        <p:txBody>
          <a:bodyPr/>
          <a:lstStyle>
            <a:lvl1pPr marL="355600" indent="-355600">
              <a:buFont typeface="Wingdings" panose="05000000000000000000" pitchFamily="2" charset="2"/>
              <a:buChar char="l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19138" indent="-369888">
              <a:buFont typeface="Wingdings" panose="05000000000000000000" pitchFamily="2" charset="2"/>
              <a:buChar char="n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41400" indent="-342900">
              <a:buSzPct val="100000"/>
              <a:buFont typeface="Wingdings" panose="05000000000000000000" pitchFamily="2" charset="2"/>
              <a:buChar char="u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439863" indent="-365125">
              <a:buFont typeface="Wingdings" panose="05000000000000000000" pitchFamily="2" charset="2"/>
              <a:buChar char="p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701800" indent="-261938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07989" y="115888"/>
            <a:ext cx="11412536" cy="54133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1478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>
            <a:spLocks noChangeArrowheads="1"/>
          </p:cNvSpPr>
          <p:nvPr userDrawn="1"/>
        </p:nvSpPr>
        <p:spPr bwMode="auto">
          <a:xfrm>
            <a:off x="-5109" y="-12972"/>
            <a:ext cx="1219710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Arial Unicode MS" panose="020B0604020202020204" pitchFamily="34" charset="-120"/>
              </a:rPr>
              <a:t>Medical Imaging Innovation Solution Provider</a:t>
            </a:r>
            <a:r>
              <a:rPr kumimoji="0" lang="zh-TW" alt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 flipV="1">
            <a:off x="492126" y="3621021"/>
            <a:ext cx="11207749" cy="55563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917" y="3934055"/>
            <a:ext cx="9038167" cy="850900"/>
          </a:xfrm>
        </p:spPr>
        <p:txBody>
          <a:bodyPr/>
          <a:lstStyle>
            <a:lvl1pPr>
              <a:defRPr sz="200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1418118" y="2468488"/>
            <a:ext cx="9355765" cy="1098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Unicode MS" panose="020B0604020202020204" pitchFamily="34" charset="-12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587" y="5964605"/>
            <a:ext cx="689869" cy="79252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10"/>
          <p:cNvSpPr txBox="1">
            <a:spLocks noChangeArrowheads="1"/>
          </p:cNvSpPr>
          <p:nvPr userDrawn="1"/>
        </p:nvSpPr>
        <p:spPr bwMode="auto">
          <a:xfrm>
            <a:off x="6192292" y="6475778"/>
            <a:ext cx="1108075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000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K120982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5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20870"/>
            <a:ext cx="10972800" cy="5243154"/>
          </a:xfrm>
        </p:spPr>
        <p:txBody>
          <a:bodyPr/>
          <a:lstStyle>
            <a:lvl1pPr marL="360363" indent="-360363">
              <a:buFont typeface="+mj-lt"/>
              <a:buAutoNum type="arabicPeriod"/>
              <a:tabLst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720725" indent="-371475">
              <a:buFont typeface="+mj-lt"/>
              <a:buAutoNum type="arabicParenR"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1073150" indent="-374650">
              <a:buSzPct val="100000"/>
              <a:buFont typeface="+mj-lt"/>
              <a:buAutoNum type="alphaLcParenR"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58888" indent="-304800">
              <a:buFont typeface="Wingdings" panose="05000000000000000000" pitchFamily="2" charset="2"/>
              <a:buChar char="l"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7175" indent="-330200">
              <a:buFont typeface="Wingdings" panose="05000000000000000000" pitchFamily="2" charset="2"/>
              <a:buChar char="Ø"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97541" y="24523"/>
            <a:ext cx="11219563" cy="70919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/>
              <a:ea typeface="Microsoft Jheng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404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21.xml"/><Relationship Id="rId4" Type="http://schemas.openxmlformats.org/officeDocument/2006/relationships/slideLayout" Target="../slideLayouts/slideLayout54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1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theme" Target="../theme/theme25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26.xml"/><Relationship Id="rId4" Type="http://schemas.openxmlformats.org/officeDocument/2006/relationships/slideLayout" Target="../slideLayouts/slideLayout6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theme" Target="../theme/theme2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1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theme" Target="../theme/theme3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1.png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theme" Target="../theme/theme3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5" Type="http://schemas.openxmlformats.org/officeDocument/2006/relationships/theme" Target="../theme/theme33.xml"/><Relationship Id="rId4" Type="http://schemas.openxmlformats.org/officeDocument/2006/relationships/slideLayout" Target="../slideLayouts/slideLayout82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theme" Target="../theme/theme3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1.png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.png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1.png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theme" Target="../theme/theme38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.png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theme" Target="../theme/theme3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theme" Target="../theme/theme40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1.png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theme" Target="../theme/theme41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11.png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theme" Target="../theme/theme42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1.png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theme" Target="../theme/theme43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11.png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4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1.png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theme" Target="../theme/theme45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11.png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theme" Target="../theme/theme46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11.png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theme" Target="../theme/theme47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1.png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theme" Target="../theme/theme4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82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 userDrawn="1">
          <p15:clr>
            <a:srgbClr val="F26B43"/>
          </p15:clr>
        </p15:guide>
        <p15:guide id="2" orient="horz" pos="414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46" userDrawn="1">
          <p15:clr>
            <a:srgbClr val="F26B43"/>
          </p15:clr>
        </p15:guide>
        <p15:guide id="5" orient="horz" pos="550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916" y="159798"/>
            <a:ext cx="9038167" cy="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8297" y="1016000"/>
            <a:ext cx="1123540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8318" y="6433980"/>
            <a:ext cx="496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532" y="838614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686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8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96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02">
          <p15:clr>
            <a:srgbClr val="F26B43"/>
          </p15:clr>
        </p15:guide>
        <p15:guide id="8" pos="737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916" y="159798"/>
            <a:ext cx="9038167" cy="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8297" y="1016000"/>
            <a:ext cx="1123540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8318" y="6433980"/>
            <a:ext cx="496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532" y="838614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686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2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96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02">
          <p15:clr>
            <a:srgbClr val="F26B43"/>
          </p15:clr>
        </p15:guide>
        <p15:guide id="8" pos="7378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16268" y="6377205"/>
            <a:ext cx="5757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4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16268" y="6377205"/>
            <a:ext cx="5757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1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063552" y="-123394"/>
            <a:ext cx="9038167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36665"/>
            <a:ext cx="109728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78951" y="62322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867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552384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063552" y="-123394"/>
            <a:ext cx="9038167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36665"/>
            <a:ext cx="109728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78951" y="62322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867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552384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0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5pPr>
      <a:lvl6pPr marL="6096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6pPr>
      <a:lvl7pPr marL="12192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7pPr>
      <a:lvl8pPr marL="18288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8pPr>
      <a:lvl9pPr marL="24384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9pPr>
    </p:titleStyle>
    <p:bodyStyle>
      <a:lvl1pPr marL="360680" indent="-360680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3pPr>
      <a:lvl4pPr marL="1259205" indent="-27813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4pPr>
      <a:lvl5pPr marL="1527175" indent="-27495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916" y="159798"/>
            <a:ext cx="9038167" cy="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8297" y="1016000"/>
            <a:ext cx="1123540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8318" y="6433980"/>
            <a:ext cx="496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532" y="838614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686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4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96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02">
          <p15:clr>
            <a:srgbClr val="F26B43"/>
          </p15:clr>
        </p15:guide>
        <p15:guide id="8" pos="7378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388" y="160338"/>
            <a:ext cx="9039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7838" y="1016000"/>
            <a:ext cx="11236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7650" y="6434138"/>
            <a:ext cx="496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5513D4-7D52-4BC1-82CD-35F2A1FB79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300" y="838200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275" y="6434138"/>
            <a:ext cx="27352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7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8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0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5pPr>
      <a:lvl6pPr marL="6096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6pPr>
      <a:lvl7pPr marL="12192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7pPr>
      <a:lvl8pPr marL="18288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8pPr>
      <a:lvl9pPr marL="2438400" algn="ctr" rtl="0" fontAlgn="base">
        <a:spcBef>
          <a:spcPct val="0"/>
        </a:spcBef>
        <a:spcAft>
          <a:spcPct val="0"/>
        </a:spcAft>
        <a:defRPr sz="5335">
          <a:solidFill>
            <a:schemeClr val="tx1"/>
          </a:solidFill>
          <a:latin typeface="Arial" panose="020B0604020202020204" pitchFamily="34" charset="0"/>
          <a:ea typeface="DFKai-SB" panose="03000509000000000000" pitchFamily="65" charset="-120"/>
          <a:cs typeface="Arial" panose="020B0604020202020204" pitchFamily="34" charset="0"/>
        </a:defRPr>
      </a:lvl9pPr>
    </p:titleStyle>
    <p:bodyStyle>
      <a:lvl1pPr marL="360680" indent="-360680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3pPr>
      <a:lvl4pPr marL="1259205" indent="-27813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4pPr>
      <a:lvl5pPr marL="1527175" indent="-27495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anose="02020603050405020304" pitchFamily="18" charset="0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063552" y="-123394"/>
            <a:ext cx="9038167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36665"/>
            <a:ext cx="109728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78951" y="62322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867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552384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000099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388" y="160338"/>
            <a:ext cx="9039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7838" y="1016000"/>
            <a:ext cx="11236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7650" y="6434138"/>
            <a:ext cx="496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223521-C033-41A7-A53E-42D2F59D7B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300" y="838200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275" y="6434138"/>
            <a:ext cx="27352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3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5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063552" y="-123394"/>
            <a:ext cx="9038167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36665"/>
            <a:ext cx="109728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84000" y="6394014"/>
            <a:ext cx="508001" cy="435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867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276613" y="6478795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1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9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205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063750" y="-123825"/>
            <a:ext cx="90376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36663"/>
            <a:ext cx="109728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78950" y="62325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867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EE156D-B12B-48DA-9C96-724954C86F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054" name="Rectangle 24"/>
          <p:cNvSpPr>
            <a:spLocks noChangeArrowheads="1"/>
          </p:cNvSpPr>
          <p:nvPr userDrawn="1"/>
        </p:nvSpPr>
        <p:spPr bwMode="auto">
          <a:xfrm flipV="1">
            <a:off x="98425" y="733425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551988" y="6434138"/>
            <a:ext cx="27352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5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388" y="160338"/>
            <a:ext cx="9039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7838" y="1016000"/>
            <a:ext cx="11236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7650" y="6434138"/>
            <a:ext cx="496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625FB23-3FF8-45A5-B669-89D69A3B90F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300" y="838200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275" y="6434138"/>
            <a:ext cx="27352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3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2051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388" y="160338"/>
            <a:ext cx="9039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7838" y="1016000"/>
            <a:ext cx="11236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7650" y="6434138"/>
            <a:ext cx="496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6DA4CC-5D5F-4734-A19E-8B692B4F68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054" name="Rectangle 24"/>
          <p:cNvSpPr>
            <a:spLocks noChangeArrowheads="1"/>
          </p:cNvSpPr>
          <p:nvPr userDrawn="1"/>
        </p:nvSpPr>
        <p:spPr bwMode="auto">
          <a:xfrm flipV="1">
            <a:off x="241300" y="838200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275" y="6434138"/>
            <a:ext cx="27352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6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6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 dirty="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 dirty="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9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01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78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916" y="159798"/>
            <a:ext cx="9038167" cy="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8297" y="1016000"/>
            <a:ext cx="1123540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8318" y="6433980"/>
            <a:ext cx="496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532" y="838614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686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96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02">
          <p15:clr>
            <a:srgbClr val="F26B43"/>
          </p15:clr>
        </p15:guide>
        <p15:guide id="8" pos="7378">
          <p15:clr>
            <a:srgbClr val="F26B43"/>
          </p15:clr>
        </p15:guide>
      </p15:sldGuideLst>
    </p:ext>
  </p:extLst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39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/>
              <a:ea typeface="Microsoft Jheng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38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9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10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2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70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69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 userDrawn="1"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717104" y="6377205"/>
            <a:ext cx="474895" cy="382617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3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icrosoft JhengHei UI"/>
              <a:cs typeface="+mn-cs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Highly  Confidential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35B64-D98B-4C43-BD49-2969CB4231E8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/>
                <a:ea typeface="Microsoft JhengHei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/>
              <a:ea typeface="Microsoft Jheng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8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4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117446"/>
            <a:ext cx="11403652" cy="54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03412" y="875638"/>
            <a:ext cx="11403652" cy="52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24"/>
          <p:cNvSpPr>
            <a:spLocks noChangeArrowheads="1"/>
          </p:cNvSpPr>
          <p:nvPr/>
        </p:nvSpPr>
        <p:spPr bwMode="auto">
          <a:xfrm flipV="1">
            <a:off x="98128" y="733717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圖片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22863" y="6373159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9467130" y="6359712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16268" y="6377205"/>
            <a:ext cx="575732" cy="365125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>
              <a:defRPr/>
            </a:pPr>
            <a:fld id="{43415AA6-F8D4-48D6-9354-4341DAA39891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6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60363" algn="l" defTabSz="854075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54100" indent="-342900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703388" indent="-268288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orient="horz" pos="414">
          <p15:clr>
            <a:srgbClr val="F26B43"/>
          </p15:clr>
        </p15:guide>
        <p15:guide id="3" pos="257">
          <p15:clr>
            <a:srgbClr val="F26B43"/>
          </p15:clr>
        </p15:guide>
        <p15:guide id="4" pos="7446">
          <p15:clr>
            <a:srgbClr val="F26B43"/>
          </p15:clr>
        </p15:guide>
        <p15:guide id="5" orient="horz" pos="550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2242" y="6440000"/>
            <a:ext cx="12189759" cy="413373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916" y="159798"/>
            <a:ext cx="9038167" cy="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8297" y="1016000"/>
            <a:ext cx="1123540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8318" y="6433980"/>
            <a:ext cx="496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AC4490-7E4F-4277-95D2-2442A8FED12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532" y="838614"/>
            <a:ext cx="11708936" cy="60959"/>
          </a:xfrm>
          <a:prstGeom prst="rect">
            <a:avLst/>
          </a:prstGeom>
          <a:gradFill rotWithShape="0">
            <a:gsLst>
              <a:gs pos="50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686" y="6433980"/>
            <a:ext cx="27347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 baseline="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baseline="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itchFamily="2" charset="2"/>
        <a:buChar char="u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33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96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02">
          <p15:clr>
            <a:srgbClr val="F26B43"/>
          </p15:clr>
        </p15:guide>
        <p15:guide id="8" pos="737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03412" y="24523"/>
            <a:ext cx="11403652" cy="70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935470"/>
            <a:ext cx="10972800" cy="522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 flipV="1">
            <a:off x="264848" y="763082"/>
            <a:ext cx="11687803" cy="60959"/>
          </a:xfrm>
          <a:prstGeom prst="rect">
            <a:avLst/>
          </a:prstGeom>
          <a:gradFill rotWithShape="0">
            <a:gsLst>
              <a:gs pos="56000">
                <a:srgbClr val="3333FF"/>
              </a:gs>
              <a:gs pos="0">
                <a:srgbClr val="00206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" name="圖片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110" y="6254348"/>
            <a:ext cx="1220404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122863" y="6359093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Highly  Confidential</a:t>
            </a:r>
            <a:endParaRPr lang="zh-TW" altLang="en-US" sz="200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字方塊 11"/>
          <p:cNvSpPr txBox="1">
            <a:spLocks noChangeArrowheads="1"/>
          </p:cNvSpPr>
          <p:nvPr userDrawn="1"/>
        </p:nvSpPr>
        <p:spPr bwMode="auto">
          <a:xfrm>
            <a:off x="9349684" y="6359093"/>
            <a:ext cx="2249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2000">
                <a:solidFill>
                  <a:srgbClr val="A6A6A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www.miis.com.tw</a:t>
            </a:r>
            <a:endParaRPr lang="zh-TW" altLang="en-US" sz="2000">
              <a:solidFill>
                <a:srgbClr val="A6A6A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11717104" y="63744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DA35B64-D98B-4C43-BD49-2969CB4231E8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8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Font typeface="+mj-lt"/>
        <a:buAutoNum type="arabicPeriod"/>
        <a:defRPr sz="2800" kern="1200">
          <a:solidFill>
            <a:srgbClr val="00009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1pPr>
      <a:lvl2pPr marL="720725" indent="-358775" algn="l" defTabSz="854075" rtl="0" eaLnBrk="0" fontAlgn="base" hangingPunct="0">
        <a:spcBef>
          <a:spcPct val="20000"/>
        </a:spcBef>
        <a:spcAft>
          <a:spcPct val="0"/>
        </a:spcAft>
        <a:buFont typeface="+mj-lt"/>
        <a:buAutoNum type="arabicParenR"/>
        <a:defRPr sz="2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2pPr>
      <a:lvl3pPr marL="1073150" indent="-361950" algn="l" rtl="0" eaLnBrk="0" fontAlgn="base" hangingPunct="0">
        <a:spcBef>
          <a:spcPct val="20000"/>
        </a:spcBef>
        <a:spcAft>
          <a:spcPct val="0"/>
        </a:spcAft>
        <a:buSzPct val="100000"/>
        <a:buFont typeface="+mj-lt"/>
        <a:buAutoNum type="alphaLcParenR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3pPr>
      <a:lvl4pPr marL="1258888" indent="-2778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4pPr>
      <a:lvl5pPr marL="1527175" indent="-2746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1588" y="6440488"/>
            <a:ext cx="12190412" cy="412750"/>
          </a:xfrm>
          <a:prstGeom prst="rect">
            <a:avLst/>
          </a:prstGeom>
          <a:gradFill>
            <a:gsLst>
              <a:gs pos="0">
                <a:srgbClr val="002060"/>
              </a:gs>
              <a:gs pos="48000">
                <a:srgbClr val="3333FF"/>
              </a:gs>
              <a:gs pos="94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  <a:extLst/>
        </p:spPr>
        <p:txBody>
          <a:bodyPr anchor="ctr"/>
          <a:lstStyle/>
          <a:p>
            <a:pPr algn="ctr">
              <a:defRPr/>
            </a:pPr>
            <a:r>
              <a:rPr lang="en-US" altLang="zh-TW" sz="2667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Medical</a:t>
            </a:r>
            <a:r>
              <a:rPr lang="en-US" altLang="zh-TW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Imaging Innovation Solution Provider</a:t>
            </a:r>
            <a:r>
              <a:rPr lang="zh-TW" altLang="en-US" sz="2400" b="1">
                <a:solidFill>
                  <a:prstClr val="white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576388" y="160338"/>
            <a:ext cx="9039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77838" y="1016000"/>
            <a:ext cx="11236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77650" y="6434138"/>
            <a:ext cx="496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7A1754-D04C-4C2D-81F4-688A15E749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0" name="Rectangle 24"/>
          <p:cNvSpPr>
            <a:spLocks noChangeArrowheads="1"/>
          </p:cNvSpPr>
          <p:nvPr userDrawn="1"/>
        </p:nvSpPr>
        <p:spPr bwMode="auto">
          <a:xfrm flipV="1">
            <a:off x="241300" y="838200"/>
            <a:ext cx="11709400" cy="61913"/>
          </a:xfrm>
          <a:prstGeom prst="rect">
            <a:avLst/>
          </a:prstGeom>
          <a:gradFill rotWithShape="0">
            <a:gsLst>
              <a:gs pos="0">
                <a:srgbClr val="002060"/>
              </a:gs>
              <a:gs pos="50000">
                <a:srgbClr val="3333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文字方塊 10"/>
          <p:cNvSpPr txBox="1">
            <a:spLocks noChangeArrowheads="1"/>
          </p:cNvSpPr>
          <p:nvPr userDrawn="1"/>
        </p:nvSpPr>
        <p:spPr bwMode="auto">
          <a:xfrm>
            <a:off x="9312275" y="6434138"/>
            <a:ext cx="27352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2133" i="1">
                <a:solidFill>
                  <a:srgbClr val="C00000"/>
                </a:solidFill>
              </a:rPr>
              <a:t>Highest confidential</a:t>
            </a:r>
            <a:endParaRPr lang="zh-TW" altLang="en-US" sz="2133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Times New Roman" panose="02020603050405020304" pitchFamily="18" charset="0"/>
          <a:ea typeface="標楷體" pitchFamily="65" charset="-120"/>
          <a:cs typeface="Arial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Arial" charset="0"/>
          <a:ea typeface="標楷體" pitchFamily="65" charset="-120"/>
          <a:cs typeface="Arial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0099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2pPr>
      <a:lvl3pPr marL="1522413" indent="-303213" algn="l" rtl="0" eaLnBrk="0" fontAlgn="base" hangingPunct="0">
        <a:spcBef>
          <a:spcPct val="20000"/>
        </a:spcBef>
        <a:spcAft>
          <a:spcPct val="0"/>
        </a:spcAft>
        <a:buSzPct val="5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3pPr>
      <a:lvl4pPr marL="21320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4pPr>
      <a:lvl5pPr marL="2741613" indent="-3032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1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47.png"/><Relationship Id="rId21" Type="http://schemas.openxmlformats.org/officeDocument/2006/relationships/image" Target="../media/image63.png"/><Relationship Id="rId7" Type="http://schemas.microsoft.com/office/2007/relationships/hdphoto" Target="../media/hdphoto1.wdp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Relationship Id="rId2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257" y="6180781"/>
            <a:ext cx="524943" cy="5104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872" y="6114685"/>
            <a:ext cx="782206" cy="4169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551" y="6127641"/>
            <a:ext cx="679095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682" y="6127641"/>
            <a:ext cx="740038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188" y="6040016"/>
            <a:ext cx="641610" cy="8179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94" y="6125008"/>
            <a:ext cx="859403" cy="648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877" y="6280221"/>
            <a:ext cx="939322" cy="311602"/>
          </a:xfrm>
          <a:prstGeom prst="rect">
            <a:avLst/>
          </a:prstGeom>
          <a:noFill/>
        </p:spPr>
      </p:pic>
      <p:sp>
        <p:nvSpPr>
          <p:cNvPr id="16" name="文字方塊 10"/>
          <p:cNvSpPr txBox="1">
            <a:spLocks noChangeArrowheads="1"/>
          </p:cNvSpPr>
          <p:nvPr/>
        </p:nvSpPr>
        <p:spPr bwMode="auto">
          <a:xfrm>
            <a:off x="2158063" y="1848599"/>
            <a:ext cx="78758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333">
                <a:solidFill>
                  <a:schemeClr val="tx1"/>
                </a:solidFill>
                <a:latin typeface="Arial" charset="0"/>
                <a:ea typeface="標楷體" pitchFamily="65" charset="-12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FW/SW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Weekly </a:t>
            </a:r>
            <a:r>
              <a:rPr kumimoji="0" lang="en-US" altLang="zh-TW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Report-W923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副標題 3"/>
          <p:cNvSpPr txBox="1">
            <a:spLocks/>
          </p:cNvSpPr>
          <p:nvPr/>
        </p:nvSpPr>
        <p:spPr bwMode="auto">
          <a:xfrm>
            <a:off x="3830594" y="4653355"/>
            <a:ext cx="4530812" cy="76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000" b="1" dirty="0" smtClean="0">
                <a:solidFill>
                  <a:srgbClr val="16417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Peter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16417D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417D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2019/06/27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467" y="6117210"/>
            <a:ext cx="782206" cy="5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769" y="745049"/>
            <a:ext cx="11412536" cy="5466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35769" y="774101"/>
            <a:ext cx="11412536" cy="493818"/>
            <a:chOff x="335769" y="774101"/>
            <a:chExt cx="11412536" cy="493818"/>
          </a:xfrm>
        </p:grpSpPr>
        <p:sp>
          <p:nvSpPr>
            <p:cNvPr id="16" name="矩形 15"/>
            <p:cNvSpPr/>
            <p:nvPr/>
          </p:nvSpPr>
          <p:spPr>
            <a:xfrm>
              <a:off x="335769" y="774101"/>
              <a:ext cx="11412536" cy="4938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94081" y="902815"/>
              <a:ext cx="787400" cy="2454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Berlin Sans FB" panose="020E0602020502020306" pitchFamily="34" charset="0"/>
                </a:rPr>
                <a:t>ROI</a:t>
              </a:r>
              <a:endParaRPr lang="zh-TW" altLang="en-US" dirty="0">
                <a:latin typeface="Berlin Sans FB" panose="020E0602020502020306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181481" y="935740"/>
              <a:ext cx="1467399" cy="1837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</a:rPr>
                <a:t>DIAGNOSE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操作介面規劃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148" y="1331597"/>
            <a:ext cx="4954970" cy="3712261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4102100" y="5181600"/>
            <a:ext cx="7589604" cy="939800"/>
            <a:chOff x="4140200" y="5105400"/>
            <a:chExt cx="7589604" cy="93980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l="567" t="4953" b="4899"/>
            <a:stretch/>
          </p:blipFill>
          <p:spPr>
            <a:xfrm>
              <a:off x="4140200" y="5105400"/>
              <a:ext cx="7589604" cy="9398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823527" y="5123773"/>
              <a:ext cx="1893577" cy="902520"/>
            </a:xfrm>
            <a:prstGeom prst="rect">
              <a:avLst/>
            </a:prstGeom>
            <a:noFill/>
            <a:ln w="76200">
              <a:solidFill>
                <a:srgbClr val="33D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2277" t="3415" r="1809" b="3033"/>
          <a:stretch/>
        </p:blipFill>
        <p:spPr>
          <a:xfrm>
            <a:off x="3221038" y="1310592"/>
            <a:ext cx="5892800" cy="378001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8770" l="0" r="100000">
                        <a14:foregroundMark x1="89388" y1="7571" x2="89388" y2="7571"/>
                        <a14:foregroundMark x1="84898" y1="55836" x2="83265" y2="56467"/>
                        <a14:backgroundMark x1="1633" y1="22082" x2="1633" y2="22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25538" y="4211482"/>
            <a:ext cx="1112741" cy="143975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292929"/>
              </a:clrFrom>
              <a:clrTo>
                <a:srgbClr val="292929">
                  <a:alpha val="0"/>
                </a:srgbClr>
              </a:clrTo>
            </a:clrChange>
          </a:blip>
          <a:srcRect b="62560"/>
          <a:stretch/>
        </p:blipFill>
        <p:spPr>
          <a:xfrm>
            <a:off x="407989" y="1910237"/>
            <a:ext cx="2402889" cy="165846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5" y="870478"/>
            <a:ext cx="648740" cy="749406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698256" y="3850812"/>
            <a:ext cx="2143121" cy="2062256"/>
            <a:chOff x="601427" y="3816938"/>
            <a:chExt cx="2143121" cy="2062256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9"/>
            <a:srcRect l="3294" t="57580" r="72637" b="5011"/>
            <a:stretch/>
          </p:blipFill>
          <p:spPr>
            <a:xfrm>
              <a:off x="831013" y="4136509"/>
              <a:ext cx="1913535" cy="1742685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01427" y="3816938"/>
              <a:ext cx="1467399" cy="183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</a:rPr>
                <a:t>Optic Disc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1748305" y="1619884"/>
            <a:ext cx="2915688" cy="4352048"/>
            <a:chOff x="10240210" y="1563536"/>
            <a:chExt cx="2915688" cy="4352048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0210" y="1563536"/>
              <a:ext cx="2915688" cy="4352048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>
              <a:off x="10414789" y="3436703"/>
              <a:ext cx="2403287" cy="2268406"/>
              <a:chOff x="601427" y="3816938"/>
              <a:chExt cx="2403287" cy="2268406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9"/>
              <a:srcRect l="3294" t="57580" r="72637" b="5011"/>
              <a:stretch/>
            </p:blipFill>
            <p:spPr>
              <a:xfrm>
                <a:off x="805173" y="4082189"/>
                <a:ext cx="2199541" cy="2003155"/>
              </a:xfrm>
              <a:prstGeom prst="rect">
                <a:avLst/>
              </a:prstGeom>
            </p:spPr>
          </p:pic>
          <p:sp>
            <p:nvSpPr>
              <p:cNvPr id="37" name="矩形 36"/>
              <p:cNvSpPr/>
              <p:nvPr/>
            </p:nvSpPr>
            <p:spPr>
              <a:xfrm>
                <a:off x="601427" y="3816938"/>
                <a:ext cx="1467399" cy="183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erlin Sans FB" panose="020E0602020502020306" pitchFamily="34" charset="0"/>
                  </a:rPr>
                  <a:t>Optic DISC</a:t>
                </a:r>
                <a:endPara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0"/>
          <a:srcRect l="1168" t="4660" r="87270" b="54172"/>
          <a:stretch/>
        </p:blipFill>
        <p:spPr>
          <a:xfrm>
            <a:off x="-2012606" y="1245181"/>
            <a:ext cx="1277257" cy="25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 &amp; Follow-up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87656" y="1016000"/>
            <a:ext cx="11222038" cy="51187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當週工作事項</a:t>
            </a:r>
            <a:endParaRPr lang="en-US" altLang="zh-TW" dirty="0" smtClean="0"/>
          </a:p>
          <a:p>
            <a:pPr marL="360362" lvl="1" indent="0">
              <a:buNone/>
            </a:pPr>
            <a:r>
              <a:rPr lang="en-US" altLang="zh-TW" sz="2400" dirty="0" smtClean="0"/>
              <a:t>Ubuntu </a:t>
            </a:r>
          </a:p>
          <a:p>
            <a:pPr lvl="2"/>
            <a:r>
              <a:rPr lang="zh-TW" altLang="en-US" sz="2000" dirty="0" smtClean="0"/>
              <a:t>增修最新作業軟體</a:t>
            </a:r>
            <a:r>
              <a:rPr lang="en-US" altLang="zh-TW" sz="2000" dirty="0"/>
              <a:t>Ubuntu </a:t>
            </a:r>
            <a:r>
              <a:rPr lang="en-US" altLang="zh-TW" sz="2000" dirty="0" smtClean="0"/>
              <a:t>18.04 </a:t>
            </a:r>
            <a:r>
              <a:rPr lang="en-US" altLang="zh-TW" sz="2000" dirty="0"/>
              <a:t>LTS</a:t>
            </a:r>
            <a:r>
              <a:rPr lang="zh-TW" altLang="en-US" sz="2000" dirty="0" smtClean="0"/>
              <a:t>，使用工具</a:t>
            </a:r>
            <a:r>
              <a:rPr lang="en-US" altLang="zh-TW" sz="2000" dirty="0" err="1" smtClean="0"/>
              <a:t>JetPack</a:t>
            </a:r>
            <a:r>
              <a:rPr lang="en-US" altLang="zh-TW" sz="2000" dirty="0" smtClean="0"/>
              <a:t> 4.2</a:t>
            </a:r>
          </a:p>
          <a:p>
            <a:pPr marL="360362" lvl="1" indent="0">
              <a:buNone/>
            </a:pPr>
            <a:r>
              <a:rPr lang="en-US" altLang="zh-TW" sz="2400" dirty="0" err="1" smtClean="0"/>
              <a:t>Jeson</a:t>
            </a:r>
            <a:r>
              <a:rPr lang="en-US" altLang="zh-TW" sz="2400" dirty="0" smtClean="0"/>
              <a:t> Tx2 </a:t>
            </a:r>
            <a:r>
              <a:rPr lang="zh-TW" altLang="en-US" sz="2400" dirty="0" smtClean="0"/>
              <a:t>硬體</a:t>
            </a:r>
            <a:endParaRPr lang="en-US" altLang="zh-TW" sz="2400" dirty="0" smtClean="0"/>
          </a:p>
          <a:p>
            <a:pPr lvl="2"/>
            <a:r>
              <a:rPr lang="zh-TW" altLang="en-US" sz="2000" dirty="0" smtClean="0"/>
              <a:t>自製</a:t>
            </a:r>
            <a:r>
              <a:rPr lang="en-US" altLang="zh-TW" sz="2000" dirty="0" smtClean="0"/>
              <a:t>USB</a:t>
            </a:r>
            <a:r>
              <a:rPr lang="zh-TW" altLang="en-US" sz="2000" dirty="0" smtClean="0"/>
              <a:t>無法使用，嘗試電源配置</a:t>
            </a:r>
            <a:endParaRPr lang="en-US" altLang="zh-TW" sz="2000" dirty="0" smtClean="0"/>
          </a:p>
          <a:p>
            <a:pPr lvl="2"/>
            <a:r>
              <a:rPr lang="en-US" altLang="zh-TW" sz="2000" dirty="0" smtClean="0"/>
              <a:t>USB</a:t>
            </a:r>
            <a:r>
              <a:rPr lang="zh-TW" altLang="en-US" sz="2000" dirty="0" smtClean="0"/>
              <a:t>裝置擴充</a:t>
            </a:r>
            <a:endParaRPr lang="en-US" altLang="zh-TW" sz="2000" dirty="0" smtClean="0"/>
          </a:p>
          <a:p>
            <a:pPr lvl="2"/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dirty="0" smtClean="0"/>
              <a:t>Follow up</a:t>
            </a:r>
          </a:p>
          <a:p>
            <a:pPr marL="360362" lvl="1" indent="0">
              <a:buNone/>
            </a:pPr>
            <a:r>
              <a:rPr lang="zh-TW" altLang="en-US" sz="2400" dirty="0" smtClean="0"/>
              <a:t> 安裝</a:t>
            </a:r>
            <a:r>
              <a:rPr lang="en-US" altLang="zh-TW" sz="2400" dirty="0" err="1" smtClean="0"/>
              <a:t>qt</a:t>
            </a:r>
            <a:r>
              <a:rPr lang="en-US" altLang="zh-TW" sz="2400" dirty="0" smtClean="0"/>
              <a:t> </a:t>
            </a:r>
          </a:p>
          <a:p>
            <a:pPr lvl="2"/>
            <a:r>
              <a:rPr lang="en-US" altLang="zh-TW" sz="2000" dirty="0" err="1" smtClean="0"/>
              <a:t>Qt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開發框病徵</a:t>
            </a:r>
            <a:r>
              <a:rPr lang="en-US" altLang="zh-TW" sz="2000" dirty="0" smtClean="0"/>
              <a:t>AI</a:t>
            </a:r>
            <a:r>
              <a:rPr lang="zh-TW" altLang="en-US" sz="2000" dirty="0" smtClean="0"/>
              <a:t>模型介面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F99B99-75B2-4FDE-9E44-C2764656A44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0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2"/>
          <a:stretch/>
        </p:blipFill>
        <p:spPr>
          <a:xfrm>
            <a:off x="6464300" y="4797218"/>
            <a:ext cx="5356225" cy="12287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 </a:t>
            </a:r>
            <a:r>
              <a:rPr lang="zh-TW" altLang="en-US" dirty="0"/>
              <a:t>無法使用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18257" y="1179869"/>
            <a:ext cx="6096000" cy="21175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TW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600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電壓配置</a:t>
            </a:r>
            <a:endParaRPr lang="en-US" altLang="zh-TW" sz="26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TW" altLang="en-US" sz="2400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增修最新作業軟體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，安裝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VM 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虛擬機，模擬</a:t>
            </a:r>
            <a:r>
              <a:rPr lang="en-US" altLang="zh-TW" sz="2400" dirty="0" err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ubuntu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，作為安裝環境</a:t>
            </a:r>
            <a:endParaRPr lang="en-US" altLang="zh-TW" sz="24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TW" altLang="en-US" sz="2400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解決方法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: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從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Device 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屬性修改</a:t>
            </a:r>
            <a:r>
              <a:rPr lang="en-US" altLang="zh-TW" sz="2400" dirty="0" err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vbus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(USB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電壓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783431" y="3514201"/>
            <a:ext cx="5442744" cy="2566033"/>
            <a:chOff x="783431" y="3514201"/>
            <a:chExt cx="5442744" cy="256603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/>
            <a:srcRect b="2002"/>
            <a:stretch/>
          </p:blipFill>
          <p:spPr>
            <a:xfrm>
              <a:off x="783431" y="3514201"/>
              <a:ext cx="5442744" cy="2566033"/>
            </a:xfrm>
            <a:prstGeom prst="rect">
              <a:avLst/>
            </a:prstGeom>
          </p:spPr>
        </p:pic>
        <p:cxnSp>
          <p:nvCxnSpPr>
            <p:cNvPr id="11" name="直線接點 10"/>
            <p:cNvCxnSpPr/>
            <p:nvPr/>
          </p:nvCxnSpPr>
          <p:spPr>
            <a:xfrm>
              <a:off x="914400" y="3726103"/>
              <a:ext cx="121761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6258827" y="1488856"/>
            <a:ext cx="4574274" cy="2987580"/>
            <a:chOff x="6258827" y="1488856"/>
            <a:chExt cx="4574274" cy="298758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/>
            <a:srcRect r="63886" b="94660"/>
            <a:stretch/>
          </p:blipFill>
          <p:spPr>
            <a:xfrm>
              <a:off x="6258827" y="1488856"/>
              <a:ext cx="2549893" cy="171086"/>
            </a:xfrm>
            <a:prstGeom prst="rect">
              <a:avLst/>
            </a:prstGeom>
          </p:spPr>
        </p:pic>
        <p:cxnSp>
          <p:nvCxnSpPr>
            <p:cNvPr id="12" name="直線接點 11"/>
            <p:cNvCxnSpPr/>
            <p:nvPr/>
          </p:nvCxnSpPr>
          <p:spPr>
            <a:xfrm>
              <a:off x="6893559" y="1710039"/>
              <a:ext cx="18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9062" y="1740519"/>
              <a:ext cx="4364039" cy="2735917"/>
            </a:xfrm>
            <a:prstGeom prst="rect">
              <a:avLst/>
            </a:prstGeom>
          </p:spPr>
        </p:pic>
      </p:grpSp>
      <p:cxnSp>
        <p:nvCxnSpPr>
          <p:cNvPr id="14" name="直線接點 13"/>
          <p:cNvCxnSpPr/>
          <p:nvPr/>
        </p:nvCxnSpPr>
        <p:spPr>
          <a:xfrm flipV="1">
            <a:off x="9969500" y="4978400"/>
            <a:ext cx="1612900" cy="50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7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USB</a:t>
            </a:r>
            <a:r>
              <a:rPr lang="zh-TW" altLang="en-US" dirty="0"/>
              <a:t> 無法使用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85" y="2411090"/>
            <a:ext cx="7195127" cy="35798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257" y="1179869"/>
            <a:ext cx="6096000" cy="9356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TW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傳輸問題</a:t>
            </a:r>
            <a:endParaRPr lang="en-US" altLang="zh-TW" sz="26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解決方法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: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從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OTG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改為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HOST 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7142830" y="2707203"/>
            <a:ext cx="4739708" cy="2699910"/>
            <a:chOff x="7142830" y="2707203"/>
            <a:chExt cx="4739708" cy="2699910"/>
          </a:xfrm>
        </p:grpSpPr>
        <p:grpSp>
          <p:nvGrpSpPr>
            <p:cNvPr id="13" name="群組 12"/>
            <p:cNvGrpSpPr/>
            <p:nvPr/>
          </p:nvGrpSpPr>
          <p:grpSpPr>
            <a:xfrm>
              <a:off x="7142830" y="2707203"/>
              <a:ext cx="2549893" cy="221183"/>
              <a:chOff x="6258827" y="1488856"/>
              <a:chExt cx="2549893" cy="221183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3"/>
              <a:srcRect r="63886" b="94660"/>
              <a:stretch/>
            </p:blipFill>
            <p:spPr>
              <a:xfrm>
                <a:off x="6258827" y="1488856"/>
                <a:ext cx="2549893" cy="171086"/>
              </a:xfrm>
              <a:prstGeom prst="rect">
                <a:avLst/>
              </a:prstGeom>
            </p:spPr>
          </p:pic>
          <p:cxnSp>
            <p:nvCxnSpPr>
              <p:cNvPr id="15" name="直線接點 14"/>
              <p:cNvCxnSpPr/>
              <p:nvPr/>
            </p:nvCxnSpPr>
            <p:spPr>
              <a:xfrm>
                <a:off x="6893559" y="1710039"/>
                <a:ext cx="1800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2212" y="3173869"/>
              <a:ext cx="4000326" cy="2233244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737407" y="3990429"/>
            <a:ext cx="3077848" cy="345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71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裝置擴充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6" y="2162808"/>
            <a:ext cx="5800725" cy="3800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257" y="1179869"/>
            <a:ext cx="6976501" cy="940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TW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600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裝置擴充</a:t>
            </a:r>
            <a:endParaRPr lang="en-US" altLang="zh-TW" sz="2600" dirty="0" smtClean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模式 切換成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config#4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或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config#6</a:t>
            </a:r>
            <a:endParaRPr lang="en-US" altLang="zh-TW" sz="24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7128784" y="2436545"/>
            <a:ext cx="4825767" cy="1189316"/>
            <a:chOff x="6994758" y="2290202"/>
            <a:chExt cx="4825767" cy="118931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b="11417"/>
            <a:stretch/>
          </p:blipFill>
          <p:spPr>
            <a:xfrm>
              <a:off x="6994758" y="2290202"/>
              <a:ext cx="4825767" cy="69590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94758" y="3110186"/>
              <a:ext cx="18277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phys = &lt;0xa</a:t>
              </a:r>
              <a:r>
                <a:rPr lang="zh-TW" altLang="en-US" dirty="0" smtClean="0"/>
                <a:t>6&gt;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238836" y="192087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zh-TW" altLang="en-US" b="1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官方</a:t>
            </a:r>
            <a:r>
              <a:rPr lang="zh-TW" altLang="en-US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文件 </a:t>
            </a:r>
            <a:r>
              <a:rPr lang="en-US" altLang="zh-TW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:</a:t>
            </a:r>
            <a:r>
              <a:rPr lang="zh-TW" altLang="en-US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 </a:t>
            </a:r>
            <a:endParaRPr lang="en-US" altLang="zh-TW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7500" y="4074738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TW" b="1" dirty="0" err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Auvidea</a:t>
            </a:r>
            <a:r>
              <a:rPr lang="en-US" altLang="zh-TW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</a:t>
            </a:r>
            <a:r>
              <a:rPr lang="zh-TW" altLang="en-US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提供</a:t>
            </a:r>
            <a:r>
              <a:rPr lang="en-US" altLang="zh-TW" b="1" dirty="0" err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open_source</a:t>
            </a:r>
            <a:r>
              <a:rPr lang="en-US" altLang="zh-TW" b="1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:</a:t>
            </a:r>
            <a:endParaRPr lang="en-US" altLang="zh-TW" b="1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915" y="4568150"/>
            <a:ext cx="3995365" cy="128464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35371" t="28663" r="3109"/>
          <a:stretch/>
        </p:blipFill>
        <p:spPr>
          <a:xfrm>
            <a:off x="11220006" y="5529693"/>
            <a:ext cx="899600" cy="64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</a:t>
            </a:r>
            <a:r>
              <a:rPr lang="zh-TW" altLang="en-US" dirty="0" smtClean="0"/>
              <a:t>環境配置</a:t>
            </a:r>
            <a:endParaRPr lang="en-US" altLang="zh-TW" dirty="0" smtClean="0"/>
          </a:p>
          <a:p>
            <a:r>
              <a:rPr lang="zh-TW" altLang="en-US" dirty="0" smtClean="0"/>
              <a:t>聯合大學 框病徵程式  </a:t>
            </a:r>
            <a:r>
              <a:rPr lang="en-US" altLang="zh-TW" dirty="0" smtClean="0"/>
              <a:t>(</a:t>
            </a:r>
            <a:r>
              <a:rPr lang="zh-TW" altLang="en-US" dirty="0" smtClean="0"/>
              <a:t>視盤</a:t>
            </a:r>
            <a:r>
              <a:rPr lang="en-US" altLang="zh-TW" dirty="0" smtClean="0"/>
              <a:t>, 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</a:p>
          <a:p>
            <a:pPr marL="349250" lvl="1" indent="0">
              <a:buNone/>
            </a:pPr>
            <a:r>
              <a:rPr lang="en-US" altLang="zh-TW" dirty="0" smtClean="0"/>
              <a:t>UI</a:t>
            </a:r>
            <a:r>
              <a:rPr lang="zh-TW" altLang="en-US" dirty="0" smtClean="0"/>
              <a:t>框選病徵流程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 smtClean="0"/>
              <a:t>資料路徑讀取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手動選取</a:t>
            </a:r>
            <a:r>
              <a:rPr lang="en-US" altLang="zh-TW" dirty="0" smtClean="0"/>
              <a:t>ROI</a:t>
            </a:r>
            <a:r>
              <a:rPr lang="zh-TW" altLang="en-US" dirty="0" smtClean="0"/>
              <a:t>區域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框選病徵</a:t>
            </a:r>
            <a:r>
              <a:rPr lang="en-US" altLang="zh-TW" dirty="0" smtClean="0"/>
              <a:t>  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349250" lvl="1" indent="0">
              <a:buNone/>
            </a:pPr>
            <a:r>
              <a:rPr lang="zh-TW" altLang="en-US" dirty="0" smtClean="0"/>
              <a:t>新</a:t>
            </a:r>
            <a:r>
              <a:rPr lang="zh-TW" altLang="en-US" dirty="0"/>
              <a:t>增</a:t>
            </a:r>
            <a:r>
              <a:rPr lang="zh-TW" altLang="en-US" dirty="0" smtClean="0"/>
              <a:t>主要功能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704850" lvl="2">
              <a:buFont typeface="Wingdings" panose="05000000000000000000" pitchFamily="2" charset="2"/>
              <a:buChar char="l"/>
            </a:pPr>
            <a:r>
              <a:rPr lang="zh-TW" altLang="en-US" dirty="0" smtClean="0"/>
              <a:t>病徵選擇</a:t>
            </a:r>
            <a:r>
              <a:rPr lang="en-US" altLang="zh-TW" dirty="0" smtClean="0"/>
              <a:t>/</a:t>
            </a:r>
            <a:r>
              <a:rPr lang="zh-TW" altLang="en-US" dirty="0" smtClean="0"/>
              <a:t>病徵管理</a:t>
            </a:r>
            <a:endParaRPr lang="en-US" altLang="zh-TW" dirty="0" smtClean="0"/>
          </a:p>
          <a:p>
            <a:pPr marL="704850" lvl="2">
              <a:buFont typeface="Wingdings" panose="05000000000000000000" pitchFamily="2" charset="2"/>
              <a:buChar char="l"/>
            </a:pPr>
            <a:r>
              <a:rPr lang="zh-TW" altLang="en-US" dirty="0" smtClean="0"/>
              <a:t>框選後邊緣修改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 病徵框選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9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聯合大學提供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matlab</a:t>
            </a:r>
            <a:r>
              <a:rPr lang="zh-TW" altLang="en-US" dirty="0"/>
              <a:t> 操作介面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180" y="945933"/>
            <a:ext cx="8860013" cy="51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5769" y="745049"/>
            <a:ext cx="11412536" cy="5466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35769" y="774101"/>
            <a:ext cx="11412536" cy="493818"/>
            <a:chOff x="335769" y="774101"/>
            <a:chExt cx="11412536" cy="493818"/>
          </a:xfrm>
        </p:grpSpPr>
        <p:sp>
          <p:nvSpPr>
            <p:cNvPr id="16" name="矩形 15"/>
            <p:cNvSpPr/>
            <p:nvPr/>
          </p:nvSpPr>
          <p:spPr>
            <a:xfrm>
              <a:off x="335769" y="774101"/>
              <a:ext cx="11412536" cy="4938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94081" y="902815"/>
              <a:ext cx="787400" cy="2454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Berlin Sans FB" panose="020E0602020502020306" pitchFamily="34" charset="0"/>
                </a:rPr>
                <a:t>ROI</a:t>
              </a:r>
              <a:endParaRPr lang="zh-TW" altLang="en-US" dirty="0">
                <a:latin typeface="Berlin Sans FB" panose="020E0602020502020306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181481" y="935740"/>
              <a:ext cx="1467399" cy="1837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</a:rPr>
                <a:t>DIAGNOSE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晉弘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操作介面規劃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48" y="1331597"/>
            <a:ext cx="4954970" cy="3712261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4102100" y="5181600"/>
            <a:ext cx="7589604" cy="939800"/>
            <a:chOff x="4140200" y="5105400"/>
            <a:chExt cx="7589604" cy="93980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4"/>
            <a:srcRect l="567" t="4953" b="4899"/>
            <a:stretch/>
          </p:blipFill>
          <p:spPr>
            <a:xfrm>
              <a:off x="4140200" y="5105400"/>
              <a:ext cx="7589604" cy="939800"/>
            </a:xfrm>
            <a:prstGeom prst="rect">
              <a:avLst/>
            </a:prstGeom>
            <a:ln>
              <a:solidFill>
                <a:srgbClr val="009E00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9823527" y="5123773"/>
              <a:ext cx="1893577" cy="902520"/>
            </a:xfrm>
            <a:prstGeom prst="rect">
              <a:avLst/>
            </a:prstGeom>
            <a:noFill/>
            <a:ln w="76200">
              <a:solidFill>
                <a:srgbClr val="33D9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2277" t="3415" r="1809" b="3033"/>
          <a:stretch/>
        </p:blipFill>
        <p:spPr>
          <a:xfrm>
            <a:off x="3221038" y="1310592"/>
            <a:ext cx="5892800" cy="378001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68770" l="0" r="100000">
                        <a14:foregroundMark x1="89388" y1="7571" x2="89388" y2="7571"/>
                        <a14:foregroundMark x1="84898" y1="55836" x2="83265" y2="56467"/>
                        <a14:backgroundMark x1="1633" y1="22082" x2="1633" y2="22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36288" y="4205051"/>
            <a:ext cx="1112741" cy="143975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292929"/>
              </a:clrFrom>
              <a:clrTo>
                <a:srgbClr val="292929">
                  <a:alpha val="0"/>
                </a:srgbClr>
              </a:clrTo>
            </a:clrChange>
          </a:blip>
          <a:srcRect b="62560"/>
          <a:stretch/>
        </p:blipFill>
        <p:spPr>
          <a:xfrm>
            <a:off x="407989" y="2000570"/>
            <a:ext cx="2573591" cy="16859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55" y="870478"/>
            <a:ext cx="648740" cy="749406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443293" y="3902366"/>
            <a:ext cx="2143121" cy="2062256"/>
            <a:chOff x="601427" y="3816938"/>
            <a:chExt cx="2143121" cy="2062256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10"/>
            <a:srcRect l="3294" t="57580" r="72637" b="5011"/>
            <a:stretch/>
          </p:blipFill>
          <p:spPr>
            <a:xfrm>
              <a:off x="831013" y="4136509"/>
              <a:ext cx="1913535" cy="1742685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01427" y="3816938"/>
              <a:ext cx="1467399" cy="183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85000"/>
                    </a:schemeClr>
                  </a:solidFill>
                  <a:latin typeface="Berlin Sans FB" panose="020E0602020502020306" pitchFamily="34" charset="0"/>
                </a:rPr>
                <a:t>Optic Disc</a:t>
              </a:r>
              <a:endParaRPr lang="zh-TW" altLang="en-US" dirty="0">
                <a:solidFill>
                  <a:schemeClr val="bg1">
                    <a:lumMod val="8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11"/>
          <a:srcRect l="1168" t="4660" r="87270" b="54172"/>
          <a:stretch/>
        </p:blipFill>
        <p:spPr>
          <a:xfrm>
            <a:off x="-3324264" y="1156622"/>
            <a:ext cx="1277257" cy="2529896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729" y="3088719"/>
            <a:ext cx="389406" cy="389406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079" y="2741052"/>
            <a:ext cx="283980" cy="28398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8380139" y="1747841"/>
            <a:ext cx="982810" cy="25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latin typeface="Berlin Sans FB" panose="020E0602020502020306" pitchFamily="34" charset="0"/>
              </a:rPr>
              <a:t>ROI 1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010623" y="1747841"/>
            <a:ext cx="982810" cy="25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ROI 2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641107" y="1747841"/>
            <a:ext cx="982810" cy="25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ROI 3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0271592" y="1747841"/>
            <a:ext cx="982810" cy="25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ROI 4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20885" y="2053248"/>
            <a:ext cx="982810" cy="25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ROI 5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14"/>
          <a:srcRect l="32907" t="19997" r="39674" b="59816"/>
          <a:stretch/>
        </p:blipFill>
        <p:spPr>
          <a:xfrm>
            <a:off x="8630401" y="2100002"/>
            <a:ext cx="2487072" cy="1073714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8010" y="5361051"/>
            <a:ext cx="275153" cy="56750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358" y="3541813"/>
            <a:ext cx="274233" cy="274233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611" y="2349519"/>
            <a:ext cx="295225" cy="295225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0023" y="2112540"/>
            <a:ext cx="252000" cy="94893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19"/>
          <a:srcRect l="2810" t="8868" r="4415" b="7048"/>
          <a:stretch/>
        </p:blipFill>
        <p:spPr>
          <a:xfrm>
            <a:off x="8617701" y="3537394"/>
            <a:ext cx="2553124" cy="1096106"/>
          </a:xfrm>
          <a:prstGeom prst="rect">
            <a:avLst/>
          </a:prstGeom>
        </p:spPr>
      </p:pic>
      <p:grpSp>
        <p:nvGrpSpPr>
          <p:cNvPr id="64" name="群組 63"/>
          <p:cNvGrpSpPr/>
          <p:nvPr/>
        </p:nvGrpSpPr>
        <p:grpSpPr>
          <a:xfrm>
            <a:off x="11229664" y="3587004"/>
            <a:ext cx="252000" cy="928850"/>
            <a:chOff x="11280464" y="3587004"/>
            <a:chExt cx="252000" cy="928850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0464" y="3587004"/>
              <a:ext cx="252000" cy="252000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0464" y="3894620"/>
              <a:ext cx="252000" cy="252000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0464" y="4263854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7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0" y="4797218"/>
            <a:ext cx="5419725" cy="12287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415AA6-F8D4-48D6-9354-4341DAA39891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電壓配置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257" y="1179869"/>
            <a:ext cx="6096000" cy="21913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4850" lvl="1" defTabSz="854075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TW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6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無法使用問題</a:t>
            </a:r>
            <a:endParaRPr lang="en-US" altLang="zh-TW" sz="26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TW" altLang="en-US" sz="2400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增修最新作業軟體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，安裝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VM 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虛擬機，模擬</a:t>
            </a:r>
            <a:r>
              <a:rPr lang="en-US" altLang="zh-TW" sz="2400" dirty="0" err="1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ubuntu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，作為安裝環境</a:t>
            </a:r>
            <a:endParaRPr lang="en-US" altLang="zh-TW" sz="2400" dirty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Device 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屬性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: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電壓</a:t>
            </a:r>
            <a:endParaRPr lang="en-US" altLang="zh-TW" sz="2400" dirty="0" smtClean="0">
              <a:solidFill>
                <a:prstClr val="black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itchFamily="18" charset="0"/>
            </a:endParaRPr>
          </a:p>
          <a:p>
            <a:pPr marL="1054100" lvl="2" indent="-342900" fontAlgn="base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解決方法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: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  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USB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從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OTG</a:t>
            </a:r>
            <a:r>
              <a:rPr lang="zh-TW" altLang="en-US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改為</a:t>
            </a:r>
            <a:r>
              <a:rPr lang="en-US" altLang="zh-TW" sz="2400" dirty="0" smtClean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itchFamily="18" charset="0"/>
              </a:rPr>
              <a:t>HOST 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254" y="1502731"/>
            <a:ext cx="6038850" cy="29432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078" y="3618950"/>
            <a:ext cx="4436179" cy="25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10.xml><?xml version="1.0" encoding="utf-8"?>
<a:theme xmlns:a="http://schemas.openxmlformats.org/drawingml/2006/main" name="6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標楷_Time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標楷_Time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rgbClr val="00B050"/>
          </a:solidFill>
          <a:headEnd type="arrow" w="lg" len="lg"/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9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13.xml><?xml version="1.0" encoding="utf-8"?>
<a:theme xmlns:a="http://schemas.openxmlformats.org/drawingml/2006/main" name="1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15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6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7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21.xml><?xml version="1.0" encoding="utf-8"?>
<a:theme xmlns:a="http://schemas.openxmlformats.org/drawingml/2006/main" name="1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9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23.xml><?xml version="1.0" encoding="utf-8"?>
<a:theme xmlns:a="http://schemas.openxmlformats.org/drawingml/2006/main" name="2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24.xml><?xml version="1.0" encoding="utf-8"?>
<a:theme xmlns:a="http://schemas.openxmlformats.org/drawingml/2006/main" name="2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28.xml><?xml version="1.0" encoding="utf-8"?>
<a:theme xmlns:a="http://schemas.openxmlformats.org/drawingml/2006/main" name="2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6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7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31.xml><?xml version="1.0" encoding="utf-8"?>
<a:theme xmlns:a="http://schemas.openxmlformats.org/drawingml/2006/main" name="2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29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標楷_Time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3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iS_1.potx" id="{F986ABA5-F600-4C0C-A009-9B77E43A465A}" vid="{BC3D6AFF-3172-432D-8264-C7B15BFCF6BF}"/>
    </a:ext>
  </a:extLst>
</a:theme>
</file>

<file path=ppt/theme/theme39.xml><?xml version="1.0" encoding="utf-8"?>
<a:theme xmlns:a="http://schemas.openxmlformats.org/drawingml/2006/main" name="36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iS_1.potx" id="{F986ABA5-F600-4C0C-A009-9B77E43A465A}" vid="{BC3D6AFF-3172-432D-8264-C7B15BFCF6BF}"/>
    </a:ext>
  </a:extLst>
</a:theme>
</file>

<file path=ppt/theme/theme4.xml><?xml version="1.0" encoding="utf-8"?>
<a:theme xmlns:a="http://schemas.openxmlformats.org/drawingml/2006/main" name="3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37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iS_1.potx" id="{F986ABA5-F600-4C0C-A009-9B77E43A465A}" vid="{BC3D6AFF-3172-432D-8264-C7B15BFCF6BF}"/>
    </a:ext>
  </a:extLst>
</a:theme>
</file>

<file path=ppt/theme/theme41.xml><?xml version="1.0" encoding="utf-8"?>
<a:theme xmlns:a="http://schemas.openxmlformats.org/drawingml/2006/main" name="39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43.xml><?xml version="1.0" encoding="utf-8"?>
<a:theme xmlns:a="http://schemas.openxmlformats.org/drawingml/2006/main" name="4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JhengHei UI"/>
        <a:ea typeface="微軟正黑體"/>
        <a:cs typeface=""/>
      </a:majorFont>
      <a:minorFont>
        <a:latin typeface="Microsoft JhengHei U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44.xml><?xml version="1.0" encoding="utf-8"?>
<a:theme xmlns:a="http://schemas.openxmlformats.org/drawingml/2006/main" name="4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4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47.xml><?xml version="1.0" encoding="utf-8"?>
<a:theme xmlns:a="http://schemas.openxmlformats.org/drawingml/2006/main" name="4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816_MiiS簡報格式.potx" id="{B471521E-03EE-4A1A-A986-3E10628CAB46}" vid="{A9832716-FFFE-477C-989D-1DB36234031B}"/>
    </a:ext>
  </a:extLst>
</a:theme>
</file>

<file path=ppt/theme/theme48.xml><?xml version="1.0" encoding="utf-8"?>
<a:theme xmlns:a="http://schemas.openxmlformats.org/drawingml/2006/main" name="4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EE684C32-89BE-43C4-BD98-D0BF3DA52DD0}" vid="{64E874DC-E5D6-4727-91BA-0C23C09D5622}"/>
    </a:ext>
  </a:extLst>
</a:theme>
</file>

<file path=ppt/theme/theme7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標楷_Time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MiiS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160816_MiiS簡報格式</Template>
  <TotalTime>28611</TotalTime>
  <Words>354</Words>
  <Application>Microsoft Office PowerPoint</Application>
  <PresentationFormat>寬螢幕</PresentationFormat>
  <Paragraphs>81</Paragraphs>
  <Slides>10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48</vt:i4>
      </vt:variant>
      <vt:variant>
        <vt:lpstr>投影片標題</vt:lpstr>
      </vt:variant>
      <vt:variant>
        <vt:i4>10</vt:i4>
      </vt:variant>
    </vt:vector>
  </HeadingPairs>
  <TitlesOfParts>
    <vt:vector size="69" baseType="lpstr">
      <vt:lpstr>Arial Unicode MS</vt:lpstr>
      <vt:lpstr>Microsoft JhengHei UI</vt:lpstr>
      <vt:lpstr>微軟正黑體</vt:lpstr>
      <vt:lpstr>新細明體</vt:lpstr>
      <vt:lpstr>標楷體</vt:lpstr>
      <vt:lpstr>標楷體</vt:lpstr>
      <vt:lpstr>Arial</vt:lpstr>
      <vt:lpstr>Berlin Sans FB</vt:lpstr>
      <vt:lpstr>Calibri</vt:lpstr>
      <vt:lpstr>Times New Roman</vt:lpstr>
      <vt:lpstr>Wingdings</vt:lpstr>
      <vt:lpstr>自訂設計</vt:lpstr>
      <vt:lpstr>1_自訂設計</vt:lpstr>
      <vt:lpstr>2_自訂設計</vt:lpstr>
      <vt:lpstr>38_自訂設計</vt:lpstr>
      <vt:lpstr>3_自訂設計</vt:lpstr>
      <vt:lpstr>佈景主題1</vt:lpstr>
      <vt:lpstr>4_自訂設計</vt:lpstr>
      <vt:lpstr>5_自訂設計</vt:lpstr>
      <vt:lpstr>7_自訂設計</vt:lpstr>
      <vt:lpstr>6_自訂設計</vt:lpstr>
      <vt:lpstr>8_自訂設計</vt:lpstr>
      <vt:lpstr>9_自訂設計</vt:lpstr>
      <vt:lpstr>12_自訂設計</vt:lpstr>
      <vt:lpstr>10_自訂設計</vt:lpstr>
      <vt:lpstr>11_自訂設計</vt:lpstr>
      <vt:lpstr>13_自訂設計</vt:lpstr>
      <vt:lpstr>14_自訂設計</vt:lpstr>
      <vt:lpstr>15_自訂設計</vt:lpstr>
      <vt:lpstr>16_自訂設計</vt:lpstr>
      <vt:lpstr>17_自訂設計</vt:lpstr>
      <vt:lpstr>18_自訂設計</vt:lpstr>
      <vt:lpstr>19_自訂設計</vt:lpstr>
      <vt:lpstr>20_自訂設計</vt:lpstr>
      <vt:lpstr>21_自訂設計</vt:lpstr>
      <vt:lpstr>22_自訂設計</vt:lpstr>
      <vt:lpstr>23_自訂設計</vt:lpstr>
      <vt:lpstr>24_自訂設計</vt:lpstr>
      <vt:lpstr>25_自訂設計</vt:lpstr>
      <vt:lpstr>26_自訂設計</vt:lpstr>
      <vt:lpstr>27_自訂設計</vt:lpstr>
      <vt:lpstr>28_自訂設計</vt:lpstr>
      <vt:lpstr>29_自訂設計</vt:lpstr>
      <vt:lpstr>30_自訂設計</vt:lpstr>
      <vt:lpstr>31_自訂設計</vt:lpstr>
      <vt:lpstr>32_自訂設計</vt:lpstr>
      <vt:lpstr>33_自訂設計</vt:lpstr>
      <vt:lpstr>34_自訂設計</vt:lpstr>
      <vt:lpstr>35_自訂設計</vt:lpstr>
      <vt:lpstr>36_自訂設計</vt:lpstr>
      <vt:lpstr>37_自訂設計</vt:lpstr>
      <vt:lpstr>39_自訂設計</vt:lpstr>
      <vt:lpstr>40_自訂設計</vt:lpstr>
      <vt:lpstr>41_自訂設計</vt:lpstr>
      <vt:lpstr>42_自訂設計</vt:lpstr>
      <vt:lpstr>Office 佈景主題</vt:lpstr>
      <vt:lpstr>43_自訂設計</vt:lpstr>
      <vt:lpstr>44_自訂設計</vt:lpstr>
      <vt:lpstr>45_自訂設計</vt:lpstr>
      <vt:lpstr>PowerPoint 簡報</vt:lpstr>
      <vt:lpstr>Tasks &amp; Follow-up</vt:lpstr>
      <vt:lpstr>USB 無法使用</vt:lpstr>
      <vt:lpstr>USB 無法使用</vt:lpstr>
      <vt:lpstr>USB裝置擴充</vt:lpstr>
      <vt:lpstr>UI 病徵框選</vt:lpstr>
      <vt:lpstr>聯合大學提供 - matlab 操作介面</vt:lpstr>
      <vt:lpstr>晉弘 - 操作介面規劃</vt:lpstr>
      <vt:lpstr>USB電壓配置</vt:lpstr>
      <vt:lpstr>操作介面規劃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Brian Kang</dc:creator>
  <cp:lastModifiedBy>Peter Lin(林宇謙)</cp:lastModifiedBy>
  <cp:revision>1671</cp:revision>
  <dcterms:created xsi:type="dcterms:W3CDTF">2016-11-13T17:27:58Z</dcterms:created>
  <dcterms:modified xsi:type="dcterms:W3CDTF">2019-06-27T06:20:27Z</dcterms:modified>
</cp:coreProperties>
</file>